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xml" ContentType="application/vnd.openxmlformats-officedocument.presentationml.tags+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1" r:id="rId3"/>
    <p:sldId id="270" r:id="rId4"/>
    <p:sldId id="266" r:id="rId5"/>
    <p:sldId id="267" r:id="rId6"/>
    <p:sldId id="268" r:id="rId7"/>
    <p:sldId id="269"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autoAdjust="0"/>
    <p:restoredTop sz="89763" autoAdjust="0"/>
  </p:normalViewPr>
  <p:slideViewPr>
    <p:cSldViewPr snapToGrid="0">
      <p:cViewPr varScale="1">
        <p:scale>
          <a:sx n="61" d="100"/>
          <a:sy n="61" d="100"/>
        </p:scale>
        <p:origin x="856"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iagrams/_rels/drawing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en-GB" noProof="0" dirty="0"/>
            <a:t>Plurilingual and pluricultural competence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en-GB" noProof="0" dirty="0">
              <a:solidFill>
                <a:schemeClr val="accent1">
                  <a:lumMod val="50000"/>
                </a:schemeClr>
              </a:solidFill>
            </a:rPr>
            <a:t>Building on pluricultural repertoire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ScaleX="210867" custLinFactNeighborX="-25356" custLinFactNeighborY="-1127">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ScaleX="209740" custLinFactNeighborX="-25919" custLinFactNeighborY="-1127">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F99CE-965B-464F-9D4D-C2061FAF2230}"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s-ES"/>
        </a:p>
      </dgm:t>
    </dgm:pt>
    <dgm:pt modelId="{962CCEB3-25C1-9F46-825B-452B7DD8EB77}">
      <dgm:prSet phldrT="[Texto]"/>
      <dgm:spPr/>
      <dgm:t>
        <a:bodyPr/>
        <a:lstStyle/>
        <a:p>
          <a:r>
            <a:rPr lang="en-GB" noProof="0" dirty="0"/>
            <a:t>Pluricultural competence is dynamic</a:t>
          </a:r>
        </a:p>
      </dgm:t>
    </dgm:pt>
    <dgm:pt modelId="{802C5667-6612-4145-8455-D4ABE2EE4F65}" type="parTrans" cxnId="{39FC3551-7831-604E-BF2C-009D49C5AD08}">
      <dgm:prSet/>
      <dgm:spPr/>
      <dgm:t>
        <a:bodyPr/>
        <a:lstStyle/>
        <a:p>
          <a:endParaRPr lang="en-GB" noProof="0" dirty="0"/>
        </a:p>
      </dgm:t>
    </dgm:pt>
    <dgm:pt modelId="{6AEC0660-673A-9448-8E1D-71D7B26E9C59}" type="sibTrans" cxnId="{39FC3551-7831-604E-BF2C-009D49C5AD08}">
      <dgm:prSet/>
      <dgm:spPr/>
      <dgm:t>
        <a:bodyPr/>
        <a:lstStyle/>
        <a:p>
          <a:endParaRPr lang="en-GB" noProof="0" dirty="0"/>
        </a:p>
      </dgm:t>
    </dgm:pt>
    <dgm:pt modelId="{BCC403B1-37CA-9A4F-8598-47E1CF897827}">
      <dgm:prSet phldrT="[Texto]"/>
      <dgm:spPr/>
      <dgm:t>
        <a:bodyPr/>
        <a:lstStyle/>
        <a:p>
          <a:r>
            <a:rPr lang="en-GB" noProof="0" dirty="0"/>
            <a:t>Life experiences affect cultural competence</a:t>
          </a:r>
        </a:p>
      </dgm:t>
    </dgm:pt>
    <dgm:pt modelId="{5428AB41-B3E1-CA44-9FFF-8BB4A0E4D0EF}" type="parTrans" cxnId="{A3D396A2-87D3-2D4A-A4F1-739933B12BC8}">
      <dgm:prSet/>
      <dgm:spPr/>
      <dgm:t>
        <a:bodyPr/>
        <a:lstStyle/>
        <a:p>
          <a:endParaRPr lang="en-GB" noProof="0" dirty="0"/>
        </a:p>
      </dgm:t>
    </dgm:pt>
    <dgm:pt modelId="{A5A4356B-23F8-C04F-86D4-87197FFB1EE8}" type="sibTrans" cxnId="{A3D396A2-87D3-2D4A-A4F1-739933B12BC8}">
      <dgm:prSet/>
      <dgm:spPr/>
      <dgm:t>
        <a:bodyPr/>
        <a:lstStyle/>
        <a:p>
          <a:endParaRPr lang="en-GB" noProof="0" dirty="0"/>
        </a:p>
      </dgm:t>
    </dgm:pt>
    <dgm:pt modelId="{E35AE6E7-E588-AC49-9890-1A50CE2E66E1}">
      <dgm:prSet phldrT="[Texto]"/>
      <dgm:spPr/>
      <dgm:t>
        <a:bodyPr/>
        <a:lstStyle/>
        <a:p>
          <a:r>
            <a:rPr lang="en-GB" noProof="0" dirty="0"/>
            <a:t>Plurilingual and pluricultural profiles are uneven</a:t>
          </a:r>
        </a:p>
      </dgm:t>
    </dgm:pt>
    <dgm:pt modelId="{3281E72C-F0B1-864A-8893-4B13FAFB7D40}" type="parTrans" cxnId="{D7B5843A-9650-3E4B-9765-0A3BFE8F5E30}">
      <dgm:prSet/>
      <dgm:spPr/>
      <dgm:t>
        <a:bodyPr/>
        <a:lstStyle/>
        <a:p>
          <a:endParaRPr lang="en-GB" noProof="0" dirty="0"/>
        </a:p>
      </dgm:t>
    </dgm:pt>
    <dgm:pt modelId="{250218B5-F490-D24F-A52D-60C932CB90ED}" type="sibTrans" cxnId="{D7B5843A-9650-3E4B-9765-0A3BFE8F5E30}">
      <dgm:prSet/>
      <dgm:spPr/>
      <dgm:t>
        <a:bodyPr/>
        <a:lstStyle/>
        <a:p>
          <a:endParaRPr lang="en-GB" noProof="0" dirty="0"/>
        </a:p>
      </dgm:t>
    </dgm:pt>
    <dgm:pt modelId="{93D71392-F65A-5A43-B48E-AD02D867935B}" type="pres">
      <dgm:prSet presAssocID="{017F99CE-965B-464F-9D4D-C2061FAF2230}" presName="Name0" presStyleCnt="0">
        <dgm:presLayoutVars>
          <dgm:chMax val="7"/>
          <dgm:chPref val="7"/>
          <dgm:dir/>
          <dgm:animLvl val="lvl"/>
        </dgm:presLayoutVars>
      </dgm:prSet>
      <dgm:spPr/>
    </dgm:pt>
    <dgm:pt modelId="{59C4BE20-2BDF-7D44-95A2-EE0B3109BD3C}" type="pres">
      <dgm:prSet presAssocID="{962CCEB3-25C1-9F46-825B-452B7DD8EB77}" presName="Accent1" presStyleCnt="0"/>
      <dgm:spPr/>
    </dgm:pt>
    <dgm:pt modelId="{2B430469-C295-0C4A-A654-DC94DA3B83AC}" type="pres">
      <dgm:prSet presAssocID="{962CCEB3-25C1-9F46-825B-452B7DD8EB77}" presName="Accent" presStyleLbl="node1" presStyleIdx="0" presStyleCnt="3"/>
      <dgm:spPr/>
    </dgm:pt>
    <dgm:pt modelId="{3D0ACFC8-E3C8-BB41-90D3-B7A82F5ED2AF}" type="pres">
      <dgm:prSet presAssocID="{962CCEB3-25C1-9F46-825B-452B7DD8EB77}" presName="Parent1" presStyleLbl="revTx" presStyleIdx="0" presStyleCnt="3">
        <dgm:presLayoutVars>
          <dgm:chMax val="1"/>
          <dgm:chPref val="1"/>
          <dgm:bulletEnabled val="1"/>
        </dgm:presLayoutVars>
      </dgm:prSet>
      <dgm:spPr/>
    </dgm:pt>
    <dgm:pt modelId="{C6916FBA-0D41-284B-80A5-E3236077B0B2}" type="pres">
      <dgm:prSet presAssocID="{BCC403B1-37CA-9A4F-8598-47E1CF897827}" presName="Accent2" presStyleCnt="0"/>
      <dgm:spPr/>
    </dgm:pt>
    <dgm:pt modelId="{3922EFB3-6293-D547-BE0F-04251DB88531}" type="pres">
      <dgm:prSet presAssocID="{BCC403B1-37CA-9A4F-8598-47E1CF897827}" presName="Accent" presStyleLbl="node1" presStyleIdx="1" presStyleCnt="3"/>
      <dgm:spPr/>
    </dgm:pt>
    <dgm:pt modelId="{ED38AD67-6529-B440-9FF6-A342E3868079}" type="pres">
      <dgm:prSet presAssocID="{BCC403B1-37CA-9A4F-8598-47E1CF897827}" presName="Parent2" presStyleLbl="revTx" presStyleIdx="1" presStyleCnt="3">
        <dgm:presLayoutVars>
          <dgm:chMax val="1"/>
          <dgm:chPref val="1"/>
          <dgm:bulletEnabled val="1"/>
        </dgm:presLayoutVars>
      </dgm:prSet>
      <dgm:spPr/>
    </dgm:pt>
    <dgm:pt modelId="{40462526-D735-3D42-85D5-619E3658CADD}" type="pres">
      <dgm:prSet presAssocID="{E35AE6E7-E588-AC49-9890-1A50CE2E66E1}" presName="Accent3" presStyleCnt="0"/>
      <dgm:spPr/>
    </dgm:pt>
    <dgm:pt modelId="{0B6D8B5F-DD8D-7E4F-8C5C-462BDFCE2BC5}" type="pres">
      <dgm:prSet presAssocID="{E35AE6E7-E588-AC49-9890-1A50CE2E66E1}" presName="Accent" presStyleLbl="node1" presStyleIdx="2" presStyleCnt="3"/>
      <dgm:spPr/>
    </dgm:pt>
    <dgm:pt modelId="{CE4CEA51-329B-8040-AE5E-7CE84CCCFECF}" type="pres">
      <dgm:prSet presAssocID="{E35AE6E7-E588-AC49-9890-1A50CE2E66E1}" presName="Parent3" presStyleLbl="revTx" presStyleIdx="2" presStyleCnt="3">
        <dgm:presLayoutVars>
          <dgm:chMax val="1"/>
          <dgm:chPref val="1"/>
          <dgm:bulletEnabled val="1"/>
        </dgm:presLayoutVars>
      </dgm:prSet>
      <dgm:spPr/>
    </dgm:pt>
  </dgm:ptLst>
  <dgm:cxnLst>
    <dgm:cxn modelId="{1DF33E17-3C97-7B4F-8EB8-CCD960327EA0}" type="presOf" srcId="{962CCEB3-25C1-9F46-825B-452B7DD8EB77}" destId="{3D0ACFC8-E3C8-BB41-90D3-B7A82F5ED2AF}" srcOrd="0" destOrd="0" presId="urn:microsoft.com/office/officeart/2009/layout/CircleArrowProcess"/>
    <dgm:cxn modelId="{D7B5843A-9650-3E4B-9765-0A3BFE8F5E30}" srcId="{017F99CE-965B-464F-9D4D-C2061FAF2230}" destId="{E35AE6E7-E588-AC49-9890-1A50CE2E66E1}" srcOrd="2" destOrd="0" parTransId="{3281E72C-F0B1-864A-8893-4B13FAFB7D40}" sibTransId="{250218B5-F490-D24F-A52D-60C932CB90ED}"/>
    <dgm:cxn modelId="{25433864-4248-734D-907B-21FCB3022300}" type="presOf" srcId="{BCC403B1-37CA-9A4F-8598-47E1CF897827}" destId="{ED38AD67-6529-B440-9FF6-A342E3868079}" srcOrd="0" destOrd="0" presId="urn:microsoft.com/office/officeart/2009/layout/CircleArrowProcess"/>
    <dgm:cxn modelId="{39FC3551-7831-604E-BF2C-009D49C5AD08}" srcId="{017F99CE-965B-464F-9D4D-C2061FAF2230}" destId="{962CCEB3-25C1-9F46-825B-452B7DD8EB77}" srcOrd="0" destOrd="0" parTransId="{802C5667-6612-4145-8455-D4ABE2EE4F65}" sibTransId="{6AEC0660-673A-9448-8E1D-71D7B26E9C59}"/>
    <dgm:cxn modelId="{F8EE7E7C-6F41-884F-966F-36A8203DDA51}" type="presOf" srcId="{017F99CE-965B-464F-9D4D-C2061FAF2230}" destId="{93D71392-F65A-5A43-B48E-AD02D867935B}" srcOrd="0" destOrd="0" presId="urn:microsoft.com/office/officeart/2009/layout/CircleArrowProcess"/>
    <dgm:cxn modelId="{A3D396A2-87D3-2D4A-A4F1-739933B12BC8}" srcId="{017F99CE-965B-464F-9D4D-C2061FAF2230}" destId="{BCC403B1-37CA-9A4F-8598-47E1CF897827}" srcOrd="1" destOrd="0" parTransId="{5428AB41-B3E1-CA44-9FFF-8BB4A0E4D0EF}" sibTransId="{A5A4356B-23F8-C04F-86D4-87197FFB1EE8}"/>
    <dgm:cxn modelId="{804F56DC-47FA-A842-A971-D02FE03AE614}" type="presOf" srcId="{E35AE6E7-E588-AC49-9890-1A50CE2E66E1}" destId="{CE4CEA51-329B-8040-AE5E-7CE84CCCFECF}" srcOrd="0" destOrd="0" presId="urn:microsoft.com/office/officeart/2009/layout/CircleArrowProcess"/>
    <dgm:cxn modelId="{4C5B92A6-A53F-B54D-9FA6-DFB4D0E31398}" type="presParOf" srcId="{93D71392-F65A-5A43-B48E-AD02D867935B}" destId="{59C4BE20-2BDF-7D44-95A2-EE0B3109BD3C}" srcOrd="0" destOrd="0" presId="urn:microsoft.com/office/officeart/2009/layout/CircleArrowProcess"/>
    <dgm:cxn modelId="{82D1303D-FC65-3345-874D-CAFC8CE43CBE}" type="presParOf" srcId="{59C4BE20-2BDF-7D44-95A2-EE0B3109BD3C}" destId="{2B430469-C295-0C4A-A654-DC94DA3B83AC}" srcOrd="0" destOrd="0" presId="urn:microsoft.com/office/officeart/2009/layout/CircleArrowProcess"/>
    <dgm:cxn modelId="{FC0DC818-30C7-6E43-BBE3-87972F19D860}" type="presParOf" srcId="{93D71392-F65A-5A43-B48E-AD02D867935B}" destId="{3D0ACFC8-E3C8-BB41-90D3-B7A82F5ED2AF}" srcOrd="1" destOrd="0" presId="urn:microsoft.com/office/officeart/2009/layout/CircleArrowProcess"/>
    <dgm:cxn modelId="{4D55BA83-0C52-C142-B3AF-1F8C487E6085}" type="presParOf" srcId="{93D71392-F65A-5A43-B48E-AD02D867935B}" destId="{C6916FBA-0D41-284B-80A5-E3236077B0B2}" srcOrd="2" destOrd="0" presId="urn:microsoft.com/office/officeart/2009/layout/CircleArrowProcess"/>
    <dgm:cxn modelId="{6D2F506C-09D3-A14F-8F4E-ABF0FB644764}" type="presParOf" srcId="{C6916FBA-0D41-284B-80A5-E3236077B0B2}" destId="{3922EFB3-6293-D547-BE0F-04251DB88531}" srcOrd="0" destOrd="0" presId="urn:microsoft.com/office/officeart/2009/layout/CircleArrowProcess"/>
    <dgm:cxn modelId="{47070ABF-F151-3E48-9302-1114932714FE}" type="presParOf" srcId="{93D71392-F65A-5A43-B48E-AD02D867935B}" destId="{ED38AD67-6529-B440-9FF6-A342E3868079}" srcOrd="3" destOrd="0" presId="urn:microsoft.com/office/officeart/2009/layout/CircleArrowProcess"/>
    <dgm:cxn modelId="{47F5B751-BA79-EB4D-B49C-AFF2D14915F7}" type="presParOf" srcId="{93D71392-F65A-5A43-B48E-AD02D867935B}" destId="{40462526-D735-3D42-85D5-619E3658CADD}" srcOrd="4" destOrd="0" presId="urn:microsoft.com/office/officeart/2009/layout/CircleArrowProcess"/>
    <dgm:cxn modelId="{21FB6529-31B0-354F-A8FC-FB6BB180AE4E}" type="presParOf" srcId="{40462526-D735-3D42-85D5-619E3658CADD}" destId="{0B6D8B5F-DD8D-7E4F-8C5C-462BDFCE2BC5}" srcOrd="0" destOrd="0" presId="urn:microsoft.com/office/officeart/2009/layout/CircleArrowProcess"/>
    <dgm:cxn modelId="{E8417254-AC45-1142-8D9D-E408EC15B4B8}" type="presParOf" srcId="{93D71392-F65A-5A43-B48E-AD02D867935B}" destId="{CE4CEA51-329B-8040-AE5E-7CE84CCCFECF}"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en-GB" noProof="0" dirty="0"/>
            <a:t>Plurilingual and pluricultural competence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en-GB" noProof="0" dirty="0">
              <a:solidFill>
                <a:schemeClr val="accent1">
                  <a:lumMod val="50000"/>
                </a:schemeClr>
              </a:solidFill>
            </a:rPr>
            <a:t>Building on pluricultural repertoire</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LinFactNeighborX="-85083" custLinFactNeighborY="-3">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LinFactNeighborX="-85080" custLinFactNeighborY="-12832">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cap="none" noProof="0" dirty="0">
              <a:solidFill>
                <a:srgbClr val="1F4E79"/>
              </a:solidFill>
              <a:latin typeface="+mj-lt"/>
              <a:ea typeface="Sniglet"/>
              <a:cs typeface="Sniglet"/>
              <a:sym typeface="Sniglet"/>
            </a:rPr>
            <a:t>C levels: </a:t>
          </a:r>
          <a:r>
            <a:rPr lang="en-GB" sz="1800" b="0" i="0" u="none" strike="noStrike" cap="none" noProof="0" dirty="0">
              <a:solidFill>
                <a:srgbClr val="1F4E79"/>
              </a:solidFill>
              <a:latin typeface="+mj-lt"/>
              <a:ea typeface="Sniglet"/>
              <a:cs typeface="Sniglet"/>
              <a:sym typeface="Sniglet"/>
            </a:rPr>
            <a:t>understanding cultural backgrounds by linking culture to beliefs, values and practices. Capacity to be sensitive to differences and react constructively and with cultural appropriateness</a:t>
          </a: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endParaRPr lang="es-ES" sz="2800" dirty="0"/>
        </a:p>
        <a:p>
          <a:r>
            <a:rPr lang="en-GB" sz="1800" b="1" i="0" u="none" strike="noStrike" cap="none" noProof="0" dirty="0">
              <a:solidFill>
                <a:srgbClr val="1F4E79"/>
              </a:solidFill>
              <a:latin typeface="+mj-lt"/>
              <a:ea typeface="Sniglet"/>
              <a:cs typeface="Sniglet"/>
              <a:sym typeface="Sniglet"/>
            </a:rPr>
            <a:t>B levels: </a:t>
          </a:r>
          <a:r>
            <a:rPr lang="en-GB" sz="1800" b="0" i="0" u="none" strike="noStrike" cap="none" noProof="0" dirty="0">
              <a:solidFill>
                <a:srgbClr val="1F4E79"/>
              </a:solidFill>
              <a:latin typeface="+mj-lt"/>
              <a:ea typeface="Sniglet"/>
              <a:cs typeface="Sniglet"/>
              <a:sym typeface="Sniglet"/>
            </a:rPr>
            <a:t>identifying cultural cues and acting accordingly, explaining and discussing cultural features. Recognising cultural misunderstandings and taking action in repairing them.</a:t>
          </a:r>
          <a:endParaRPr lang="en-GB" sz="1800" b="0" i="0" u="none" strike="noStrike" cap="none" noProof="0" dirty="0">
            <a:blipFill>
              <a:blip xmlns:r="http://schemas.openxmlformats.org/officeDocument/2006/relationships" r:embed="rId2"/>
              <a:tile tx="0" ty="0" sx="100000" sy="100000" flip="none" algn="tl"/>
            </a:blipFill>
            <a:latin typeface="+mj-lt"/>
            <a:ea typeface="Sniglet"/>
            <a:cs typeface="Sniglet"/>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en-GB" sz="1800" b="1" i="0" u="none" strike="noStrike" cap="none" noProof="0" dirty="0">
              <a:solidFill>
                <a:srgbClr val="1F4E79"/>
              </a:solidFill>
              <a:latin typeface="+mj-lt"/>
              <a:ea typeface="Sniglet"/>
              <a:cs typeface="Sniglet"/>
              <a:sym typeface="Sniglet"/>
            </a:rPr>
            <a:t>A levels: </a:t>
          </a:r>
          <a:r>
            <a:rPr lang="en-GB" sz="1800" b="0" i="0" u="none" strike="noStrike" cap="none" noProof="0" dirty="0">
              <a:solidFill>
                <a:srgbClr val="1F4E79"/>
              </a:solidFill>
              <a:latin typeface="+mj-lt"/>
              <a:ea typeface="Sniglet"/>
              <a:cs typeface="Sniglet"/>
              <a:sym typeface="Sniglet"/>
            </a:rPr>
            <a:t>recognising cultural differences and identifying potential communication problems, acting appropriately in simple everyday exchanges.</a:t>
          </a: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LinFactNeighborX="21167" custLinFactNeighborY="-1266">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029680" y="1142837"/>
          <a:ext cx="91440" cy="467149"/>
        </a:xfrm>
        <a:custGeom>
          <a:avLst/>
          <a:gdLst/>
          <a:ahLst/>
          <a:cxnLst/>
          <a:rect l="0" t="0" r="0" b="0"/>
          <a:pathLst>
            <a:path>
              <a:moveTo>
                <a:pt x="58588" y="0"/>
              </a:moveTo>
              <a:lnTo>
                <a:pt x="58588" y="227153"/>
              </a:lnTo>
              <a:lnTo>
                <a:pt x="45720" y="227153"/>
              </a:lnTo>
              <a:lnTo>
                <a:pt x="45720" y="4671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678402" y="0"/>
          <a:ext cx="4819733"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GB" sz="3600" kern="1200" noProof="0" dirty="0"/>
            <a:t>Plurilingual and pluricultural competence</a:t>
          </a:r>
        </a:p>
      </dsp:txBody>
      <dsp:txXfrm>
        <a:off x="678402" y="0"/>
        <a:ext cx="4819733" cy="1142837"/>
      </dsp:txXfrm>
    </dsp:sp>
    <dsp:sp modelId="{C49B0C49-E6A4-224C-9D8B-554DD5D8F249}">
      <dsp:nvSpPr>
        <dsp:cNvPr id="0" name=""/>
        <dsp:cNvSpPr/>
      </dsp:nvSpPr>
      <dsp:spPr>
        <a:xfrm>
          <a:off x="678413" y="1609987"/>
          <a:ext cx="4793973"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GB" sz="3600" kern="1200" noProof="0" dirty="0">
              <a:solidFill>
                <a:schemeClr val="accent1">
                  <a:lumMod val="50000"/>
                </a:schemeClr>
              </a:solidFill>
            </a:rPr>
            <a:t>Building on pluricultural repertoire</a:t>
          </a:r>
        </a:p>
      </dsp:txBody>
      <dsp:txXfrm>
        <a:off x="678413" y="1609987"/>
        <a:ext cx="4793973" cy="114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0469-C295-0C4A-A654-DC94DA3B83AC}">
      <dsp:nvSpPr>
        <dsp:cNvPr id="0" name=""/>
        <dsp:cNvSpPr/>
      </dsp:nvSpPr>
      <dsp:spPr>
        <a:xfrm>
          <a:off x="2106596" y="0"/>
          <a:ext cx="2188974" cy="2189307"/>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0ACFC8-E3C8-BB41-90D3-B7A82F5ED2AF}">
      <dsp:nvSpPr>
        <dsp:cNvPr id="0" name=""/>
        <dsp:cNvSpPr/>
      </dsp:nvSpPr>
      <dsp:spPr>
        <a:xfrm>
          <a:off x="2590432" y="790406"/>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noProof="0" dirty="0"/>
            <a:t>Pluricultural competence is dynamic</a:t>
          </a:r>
        </a:p>
      </dsp:txBody>
      <dsp:txXfrm>
        <a:off x="2590432" y="790406"/>
        <a:ext cx="1216370" cy="608039"/>
      </dsp:txXfrm>
    </dsp:sp>
    <dsp:sp modelId="{3922EFB3-6293-D547-BE0F-04251DB88531}">
      <dsp:nvSpPr>
        <dsp:cNvPr id="0" name=""/>
        <dsp:cNvSpPr/>
      </dsp:nvSpPr>
      <dsp:spPr>
        <a:xfrm>
          <a:off x="1498616" y="1257919"/>
          <a:ext cx="2188974" cy="218930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38AD67-6529-B440-9FF6-A342E3868079}">
      <dsp:nvSpPr>
        <dsp:cNvPr id="0" name=""/>
        <dsp:cNvSpPr/>
      </dsp:nvSpPr>
      <dsp:spPr>
        <a:xfrm>
          <a:off x="1984918" y="2055602"/>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noProof="0" dirty="0"/>
            <a:t>Life experiences affect cultural competence</a:t>
          </a:r>
        </a:p>
      </dsp:txBody>
      <dsp:txXfrm>
        <a:off x="1984918" y="2055602"/>
        <a:ext cx="1216370" cy="608039"/>
      </dsp:txXfrm>
    </dsp:sp>
    <dsp:sp modelId="{0B6D8B5F-DD8D-7E4F-8C5C-462BDFCE2BC5}">
      <dsp:nvSpPr>
        <dsp:cNvPr id="0" name=""/>
        <dsp:cNvSpPr/>
      </dsp:nvSpPr>
      <dsp:spPr>
        <a:xfrm>
          <a:off x="2262394" y="2666371"/>
          <a:ext cx="1880668" cy="1881421"/>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EA51-329B-8040-AE5E-7CE84CCCFECF}">
      <dsp:nvSpPr>
        <dsp:cNvPr id="0" name=""/>
        <dsp:cNvSpPr/>
      </dsp:nvSpPr>
      <dsp:spPr>
        <a:xfrm>
          <a:off x="2593309" y="3322617"/>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noProof="0" dirty="0"/>
            <a:t>Plurilingual and pluricultural profiles are uneven</a:t>
          </a:r>
        </a:p>
      </dsp:txBody>
      <dsp:txXfrm>
        <a:off x="2593309" y="3322617"/>
        <a:ext cx="1216370" cy="6080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1677384" y="1142840"/>
          <a:ext cx="91440" cy="333377"/>
        </a:xfrm>
        <a:custGeom>
          <a:avLst/>
          <a:gdLst/>
          <a:ahLst/>
          <a:cxnLst/>
          <a:rect l="0" t="0" r="0" b="0"/>
          <a:pathLst>
            <a:path>
              <a:moveTo>
                <a:pt x="45720" y="0"/>
              </a:moveTo>
              <a:lnTo>
                <a:pt x="45720" y="93381"/>
              </a:lnTo>
              <a:lnTo>
                <a:pt x="45788" y="93381"/>
              </a:lnTo>
              <a:lnTo>
                <a:pt x="45788" y="3333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580267" y="3"/>
          <a:ext cx="2285674"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noProof="0" dirty="0"/>
            <a:t>Plurilingual and pluricultural competence</a:t>
          </a:r>
        </a:p>
      </dsp:txBody>
      <dsp:txXfrm>
        <a:off x="580267" y="3"/>
        <a:ext cx="2285674" cy="1142837"/>
      </dsp:txXfrm>
    </dsp:sp>
    <dsp:sp modelId="{C49B0C49-E6A4-224C-9D8B-554DD5D8F249}">
      <dsp:nvSpPr>
        <dsp:cNvPr id="0" name=""/>
        <dsp:cNvSpPr/>
      </dsp:nvSpPr>
      <dsp:spPr>
        <a:xfrm>
          <a:off x="580335" y="1476217"/>
          <a:ext cx="2285674"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GB" sz="2600" kern="1200" noProof="0" dirty="0">
              <a:solidFill>
                <a:schemeClr val="accent1">
                  <a:lumMod val="50000"/>
                </a:schemeClr>
              </a:solidFill>
            </a:rPr>
            <a:t>Building on pluricultural repertoire</a:t>
          </a:r>
        </a:p>
      </dsp:txBody>
      <dsp:txXfrm>
        <a:off x="580335" y="1476217"/>
        <a:ext cx="2285674" cy="11428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950136" y="0"/>
          <a:ext cx="3950136"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C levels: </a:t>
          </a:r>
          <a:r>
            <a:rPr lang="en-GB" sz="1800" b="0" i="0" u="none" strike="noStrike" kern="1200" cap="none" noProof="0" dirty="0">
              <a:solidFill>
                <a:srgbClr val="1F4E79"/>
              </a:solidFill>
              <a:latin typeface="+mj-lt"/>
              <a:ea typeface="Sniglet"/>
              <a:cs typeface="Sniglet"/>
              <a:sym typeface="Sniglet"/>
            </a:rPr>
            <a:t>understanding cultural backgrounds by linking culture to beliefs, values and practices. Capacity to be sensitive to differences and react constructively and with cultural appropriateness</a:t>
          </a:r>
        </a:p>
      </dsp:txBody>
      <dsp:txXfrm>
        <a:off x="3950136" y="0"/>
        <a:ext cx="3950136" cy="1806222"/>
      </dsp:txXfrm>
    </dsp:sp>
    <dsp:sp modelId="{441AFA6C-B762-4E43-81C3-83BD0014B9AF}">
      <dsp:nvSpPr>
        <dsp:cNvPr id="0" name=""/>
        <dsp:cNvSpPr/>
      </dsp:nvSpPr>
      <dsp:spPr>
        <a:xfrm>
          <a:off x="1975068" y="1806222"/>
          <a:ext cx="7900273"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dirty="0"/>
        </a:p>
        <a:p>
          <a:pPr marL="0" lvl="0" indent="0" algn="ctr" defTabSz="12446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B levels: </a:t>
          </a:r>
          <a:r>
            <a:rPr lang="en-GB" sz="1800" b="0" i="0" u="none" strike="noStrike" kern="1200" cap="none" noProof="0" dirty="0">
              <a:solidFill>
                <a:srgbClr val="1F4E79"/>
              </a:solidFill>
              <a:latin typeface="+mj-lt"/>
              <a:ea typeface="Sniglet"/>
              <a:cs typeface="Sniglet"/>
              <a:sym typeface="Sniglet"/>
            </a:rPr>
            <a:t>identifying cultural cues and acting accordingly, explaining and discussing cultural features. Recognising cultural misunderstandings and taking action in repairing them.</a:t>
          </a:r>
          <a:endParaRPr lang="en-GB" sz="1800" b="0" i="0" u="none" strike="noStrike" kern="1200" cap="none" noProof="0" dirty="0">
            <a:blipFill>
              <a:blip xmlns:r="http://schemas.openxmlformats.org/officeDocument/2006/relationships" r:embed="rId2"/>
              <a:tile tx="0" ty="0" sx="100000" sy="100000" flip="none" algn="tl"/>
            </a:blipFill>
            <a:latin typeface="+mj-lt"/>
            <a:ea typeface="Sniglet"/>
            <a:cs typeface="Sniglet"/>
            <a:sym typeface="Sniglet"/>
          </a:endParaRPr>
        </a:p>
      </dsp:txBody>
      <dsp:txXfrm>
        <a:off x="3357616" y="1806222"/>
        <a:ext cx="5135177" cy="1806222"/>
      </dsp:txXfrm>
    </dsp:sp>
    <dsp:sp modelId="{3B8DE887-1023-2544-ACC8-754F123B6403}">
      <dsp:nvSpPr>
        <dsp:cNvPr id="0" name=""/>
        <dsp:cNvSpPr/>
      </dsp:nvSpPr>
      <dsp:spPr>
        <a:xfrm>
          <a:off x="0" y="3589577"/>
          <a:ext cx="11850410"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i="0" u="none" strike="noStrike" kern="1200" cap="none" noProof="0" dirty="0">
              <a:solidFill>
                <a:srgbClr val="1F4E79"/>
              </a:solidFill>
              <a:latin typeface="+mj-lt"/>
              <a:ea typeface="Sniglet"/>
              <a:cs typeface="Sniglet"/>
              <a:sym typeface="Sniglet"/>
            </a:rPr>
            <a:t>A levels: </a:t>
          </a:r>
          <a:r>
            <a:rPr lang="en-GB" sz="1800" b="0" i="0" u="none" strike="noStrike" kern="1200" cap="none" noProof="0" dirty="0">
              <a:solidFill>
                <a:srgbClr val="1F4E79"/>
              </a:solidFill>
              <a:latin typeface="+mj-lt"/>
              <a:ea typeface="Sniglet"/>
              <a:cs typeface="Sniglet"/>
              <a:sym typeface="Sniglet"/>
            </a:rPr>
            <a:t>recognising cultural differences and identifying potential communication problems, acting appropriately in simple everyday exchanges.</a:t>
          </a:r>
        </a:p>
      </dsp:txBody>
      <dsp:txXfrm>
        <a:off x="2073821" y="3589577"/>
        <a:ext cx="7702766" cy="180622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10/07/2024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10.07.2024</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dirty="0">
              <a:solidFill>
                <a:srgbClr val="1F4E7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dirty="0">
              <a:solidFill>
                <a:srgbClr val="1F4E79"/>
              </a:solidFill>
            </a:endParaRPr>
          </a:p>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3631487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a:solidFill>
                <a:srgbClr val="1F4E7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a:solidFill>
                <a:srgbClr val="1F4E79"/>
              </a:solidFill>
            </a:endParaRPr>
          </a:p>
          <a:p>
            <a:endParaRPr lang="es-ES_tradnl"/>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a:solidFill>
                <a:schemeClr val="tx1"/>
              </a:solidFill>
              <a:effectLst/>
              <a:latin typeface="+mn-lt"/>
              <a:ea typeface="+mn-ea"/>
              <a:cs typeface="+mn-cs"/>
            </a:endParaRPr>
          </a:p>
          <a:p>
            <a:endParaRPr lang="en-GB"/>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3387281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a:p>
        </p:txBody>
      </p:sp>
      <p:sp>
        <p:nvSpPr>
          <p:cNvPr id="4" name="Marcador de número de diapositiva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104302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sp>
        <p:nvSpPr>
          <p:cNvPr id="9" name="Rectangle 8"/>
          <p:cNvSpPr/>
          <p:nvPr userDrawn="1"/>
        </p:nvSpPr>
        <p:spPr>
          <a:xfrm>
            <a:off x="3690257" y="5988733"/>
            <a:ext cx="7240280" cy="492443"/>
          </a:xfrm>
          <a:prstGeom prst="rect">
            <a:avLst/>
          </a:prstGeom>
        </p:spPr>
        <p:txBody>
          <a:bodyPr wrap="square">
            <a:spAutoFit/>
          </a:bodyPr>
          <a:lstStyle/>
          <a:p>
            <a:pPr algn="l"/>
            <a:r>
              <a:rPr lang="en-US" sz="1300" b="0" kern="1200">
                <a:solidFill>
                  <a:srgbClr val="3C9B00"/>
                </a:solidFill>
                <a:effectLst/>
                <a:latin typeface="+mn-lt"/>
                <a:ea typeface="+mn-ea"/>
                <a:cs typeface="+mn-cs"/>
              </a:rPr>
              <a:t>Inspiring innovation in language education: changing contexts, evolving competences</a:t>
            </a:r>
            <a:br>
              <a:rPr lang="de-AT" sz="1300" b="0" kern="1200">
                <a:solidFill>
                  <a:srgbClr val="3C9B00"/>
                </a:solidFill>
                <a:effectLst/>
                <a:latin typeface="+mn-lt"/>
                <a:ea typeface="+mn-ea"/>
                <a:cs typeface="+mn-cs"/>
              </a:rPr>
            </a:br>
            <a:r>
              <a:rPr lang="fr-FR" sz="1300" b="0" kern="1200">
                <a:solidFill>
                  <a:schemeClr val="accent1">
                    <a:lumMod val="50000"/>
                  </a:schemeClr>
                </a:solidFill>
                <a:effectLst/>
                <a:latin typeface="+mn-lt"/>
                <a:ea typeface="+mn-ea"/>
                <a:cs typeface="+mn-cs"/>
              </a:rPr>
              <a:t>Inspirer l'innovation dans l'éducation aux langues : contextes changeants, compétences en évolution</a:t>
            </a:r>
            <a:endParaRPr lang="de-AT" sz="1300" b="0">
              <a:solidFill>
                <a:schemeClr val="accent1">
                  <a:lumMod val="50000"/>
                </a:schemeClr>
              </a:solidFill>
            </a:endParaRPr>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0654" y="5966902"/>
            <a:ext cx="1958447" cy="668161"/>
          </a:xfrm>
          <a:prstGeom prst="rect">
            <a:avLst/>
          </a:prstGeom>
        </p:spPr>
      </p:pic>
      <p:pic>
        <p:nvPicPr>
          <p:cNvPr id="14" name="Picture 13"/>
          <p:cNvPicPr>
            <a:picLocks noChangeAspect="1"/>
          </p:cNvPicPr>
          <p:nvPr userDrawn="1"/>
        </p:nvPicPr>
        <p:blipFill>
          <a:blip r:embed="rId5"/>
          <a:stretch>
            <a:fillRect/>
          </a:stretch>
        </p:blipFill>
        <p:spPr>
          <a:xfrm>
            <a:off x="10613570" y="5595129"/>
            <a:ext cx="1095209" cy="1120214"/>
          </a:xfrm>
          <a:prstGeom prst="rect">
            <a:avLst/>
          </a:prstGeom>
        </p:spPr>
      </p:pic>
      <p:pic>
        <p:nvPicPr>
          <p:cNvPr id="11" name="Grafik 10">
            <a:extLst>
              <a:ext uri="{FF2B5EF4-FFF2-40B4-BE49-F238E27FC236}">
                <a16:creationId xmlns:a16="http://schemas.microsoft.com/office/drawing/2014/main" id="{DBAB29A3-DCA0-4EEA-A9E6-94DBE5696A3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44818" y="166535"/>
            <a:ext cx="1742101" cy="1131324"/>
          </a:xfrm>
          <a:prstGeom prst="rect">
            <a:avLst/>
          </a:prstGeom>
        </p:spPr>
      </p:pic>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6.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oe.int/portfoli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coe.int/la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65478"/>
            <a:ext cx="9144000" cy="1977676"/>
          </a:xfrm>
        </p:spPr>
        <p:txBody>
          <a:bodyPr>
            <a:normAutofit fontScale="90000"/>
          </a:bodyPr>
          <a:lstStyle/>
          <a:p>
            <a:r>
              <a:rPr lang="en-GB" b="1" noProof="0" dirty="0">
                <a:solidFill>
                  <a:schemeClr val="accent5">
                    <a:lumMod val="50000"/>
                  </a:schemeClr>
                </a:solidFill>
              </a:rPr>
              <a:t>Pluricultural aspects in the Companion Volume to the Common European Framework of Reference for Languages: building on pluricultural repertoire</a:t>
            </a:r>
          </a:p>
        </p:txBody>
      </p:sp>
      <p:sp>
        <p:nvSpPr>
          <p:cNvPr id="4" name="TextBox 3"/>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Implémentation du Volume complémentaire du CECR – Boîte d’outils</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4677"/>
    </mc:Choice>
    <mc:Fallback xmlns="">
      <p:transition spd="slow" advTm="1467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288139" y="354084"/>
            <a:ext cx="10271228" cy="1325563"/>
          </a:xfrm>
        </p:spPr>
        <p:txBody>
          <a:bodyPr>
            <a:normAutofit/>
          </a:bodyPr>
          <a:lstStyle/>
          <a:p>
            <a:r>
              <a:rPr lang="en-GB" sz="3200" b="1" dirty="0">
                <a:solidFill>
                  <a:srgbClr val="002060"/>
                </a:solidFill>
              </a:rPr>
              <a:t>Building on pluricultural repertoire: the construct of pluricultural competence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288139" y="1513363"/>
            <a:ext cx="11218862" cy="4413468"/>
          </a:xfrm>
        </p:spPr>
        <p:txBody>
          <a:bodyPr>
            <a:normAutofit fontScale="85000" lnSpcReduction="10000"/>
          </a:bodyPr>
          <a:lstStyle/>
          <a:p>
            <a:pPr marL="0" lvl="0" indent="0">
              <a:spcAft>
                <a:spcPts val="1200"/>
              </a:spcAft>
              <a:buNone/>
            </a:pPr>
            <a:r>
              <a:rPr lang="en-GB" sz="2600" dirty="0" err="1">
                <a:solidFill>
                  <a:srgbClr val="002060"/>
                </a:solidFill>
              </a:rPr>
              <a:t>Pluriculturality</a:t>
            </a:r>
            <a:r>
              <a:rPr lang="en-GB" sz="2600" dirty="0">
                <a:solidFill>
                  <a:srgbClr val="002060"/>
                </a:solidFill>
              </a:rPr>
              <a:t> is being able to identify and participate in other cultures, but the construct of pluricultural competence in the </a:t>
            </a:r>
            <a:r>
              <a:rPr lang="en-GB" sz="2600" i="1" dirty="0">
                <a:solidFill>
                  <a:srgbClr val="002060"/>
                </a:solidFill>
              </a:rPr>
              <a:t>Companion Volume </a:t>
            </a:r>
            <a:r>
              <a:rPr lang="en-GB" sz="2600" dirty="0">
                <a:solidFill>
                  <a:srgbClr val="002060"/>
                </a:solidFill>
              </a:rPr>
              <a:t>is more complex and includes the ability to understand </a:t>
            </a:r>
            <a:r>
              <a:rPr lang="en-GB" sz="2600">
                <a:solidFill>
                  <a:srgbClr val="002060"/>
                </a:solidFill>
              </a:rPr>
              <a:t>“otherness” </a:t>
            </a:r>
            <a:r>
              <a:rPr lang="en-GB" sz="2600" dirty="0">
                <a:solidFill>
                  <a:srgbClr val="002060"/>
                </a:solidFill>
              </a:rPr>
              <a:t>to encourage a democratic culture in Europe.</a:t>
            </a:r>
          </a:p>
          <a:p>
            <a:pPr marL="0" lvl="0" indent="0">
              <a:spcAft>
                <a:spcPts val="1200"/>
              </a:spcAft>
              <a:buNone/>
            </a:pPr>
            <a:endParaRPr lang="en-GB" sz="1800" dirty="0">
              <a:solidFill>
                <a:srgbClr val="002060"/>
              </a:solidFill>
            </a:endParaRPr>
          </a:p>
          <a:p>
            <a:pPr marL="0" lvl="0" indent="0">
              <a:spcAft>
                <a:spcPts val="1200"/>
              </a:spcAft>
              <a:buNone/>
            </a:pPr>
            <a:endParaRPr lang="en-GB" sz="1800" dirty="0">
              <a:solidFill>
                <a:srgbClr val="002060"/>
              </a:solidFill>
            </a:endParaRPr>
          </a:p>
          <a:p>
            <a:pPr marL="0" lvl="0" indent="0">
              <a:spcAft>
                <a:spcPts val="1200"/>
              </a:spcAft>
              <a:buNone/>
            </a:pPr>
            <a:endParaRPr lang="en-GB" sz="1800" dirty="0">
              <a:solidFill>
                <a:srgbClr val="002060"/>
              </a:solidFill>
            </a:endParaRPr>
          </a:p>
          <a:p>
            <a:pPr marL="0" lvl="0" indent="0">
              <a:spcAft>
                <a:spcPts val="1200"/>
              </a:spcAft>
              <a:buNone/>
            </a:pPr>
            <a:endParaRPr lang="en-GB" sz="1800" dirty="0">
              <a:solidFill>
                <a:srgbClr val="002060"/>
              </a:solidFill>
            </a:endParaRPr>
          </a:p>
          <a:p>
            <a:pPr marL="0" lvl="0" indent="0">
              <a:spcAft>
                <a:spcPts val="1200"/>
              </a:spcAft>
              <a:buNone/>
            </a:pPr>
            <a:r>
              <a:rPr lang="en-GB" sz="2600" dirty="0">
                <a:solidFill>
                  <a:srgbClr val="002060"/>
                </a:solidFill>
              </a:rPr>
              <a:t>Encouraging the diversity of languages and cultures involves helping learners to construct their linguistic and cultural identity with this positive experience of otherness and also encouraging them to learn by fostering the interaction between different languages and cultures.</a:t>
            </a:r>
          </a:p>
          <a:p>
            <a:pPr marL="0" lvl="0" indent="0">
              <a:lnSpc>
                <a:spcPct val="100000"/>
              </a:lnSpc>
              <a:spcBef>
                <a:spcPts val="0"/>
              </a:spcBef>
              <a:buNone/>
              <a:defRPr/>
            </a:pPr>
            <a:endParaRPr lang="es-ES_tradnl" dirty="0">
              <a:solidFill>
                <a:srgbClr val="1F4E79"/>
              </a:solidFill>
            </a:endParaRPr>
          </a:p>
          <a:p>
            <a:pPr marL="0" indent="0">
              <a:buNone/>
            </a:pPr>
            <a:endParaRPr lang="es-ES_tradnl" dirty="0">
              <a:solidFill>
                <a:srgbClr val="1F4E79"/>
              </a:solidFill>
            </a:endParaRPr>
          </a:p>
          <a:p>
            <a:pPr marL="0" indent="0">
              <a:buNone/>
            </a:pPr>
            <a:endParaRPr lang="es-ES_tradnl"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288875" y="2727101"/>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2200" dirty="0">
                <a:solidFill>
                  <a:srgbClr val="002060"/>
                </a:solidFill>
              </a:rPr>
              <a:t>Intercultural competence is the ability to experience otherness and cultural diversity and analyse it to derive a benefit, and once acquired, it can help understand otherness and establish cognitive links between past and new experiences of otherness. This leads to questioning the assumptions of your cultural group and environment. (</a:t>
            </a:r>
            <a:r>
              <a:rPr lang="en-GB" sz="2200" dirty="0" err="1">
                <a:solidFill>
                  <a:srgbClr val="002060"/>
                </a:solidFill>
              </a:rPr>
              <a:t>Beacco</a:t>
            </a:r>
            <a:r>
              <a:rPr lang="en-GB" sz="2200" dirty="0">
                <a:solidFill>
                  <a:srgbClr val="002060"/>
                </a:solidFill>
              </a:rPr>
              <a:t> et al., 2016: 10)</a:t>
            </a:r>
          </a:p>
        </p:txBody>
      </p:sp>
    </p:spTree>
    <p:extLst>
      <p:ext uri="{BB962C8B-B14F-4D97-AF65-F5344CB8AC3E}">
        <p14:creationId xmlns:p14="http://schemas.microsoft.com/office/powerpoint/2010/main" val="2551331676"/>
      </p:ext>
    </p:extLst>
  </p:cSld>
  <p:clrMapOvr>
    <a:masterClrMapping/>
  </p:clrMapOvr>
  <mc:AlternateContent xmlns:mc="http://schemas.openxmlformats.org/markup-compatibility/2006" xmlns:p14="http://schemas.microsoft.com/office/powerpoint/2010/main">
    <mc:Choice Requires="p14">
      <p:transition spd="slow" p14:dur="2000" advTm="188341"/>
    </mc:Choice>
    <mc:Fallback xmlns="">
      <p:transition spd="slow" advTm="18834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en-GB" sz="2500" b="1" dirty="0">
                <a:solidFill>
                  <a:srgbClr val="002060"/>
                </a:solidFill>
              </a:rPr>
              <a:t>Building on pluricultural repertoire: the construct of pluricultural competence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2116" y="1957725"/>
            <a:ext cx="11218862" cy="3955029"/>
          </a:xfrm>
        </p:spPr>
        <p:txBody>
          <a:bodyPr>
            <a:normAutofit/>
          </a:bodyPr>
          <a:lstStyle/>
          <a:p>
            <a:pPr marL="0" lvl="0" indent="0">
              <a:lnSpc>
                <a:spcPct val="100000"/>
              </a:lnSpc>
              <a:spcBef>
                <a:spcPts val="0"/>
              </a:spcBef>
              <a:spcAft>
                <a:spcPts val="1200"/>
              </a:spcAft>
              <a:buNone/>
              <a:defRPr/>
            </a:pPr>
            <a:r>
              <a:rPr lang="en-GB" sz="1800" dirty="0">
                <a:solidFill>
                  <a:srgbClr val="002060"/>
                </a:solidFill>
              </a:rPr>
              <a:t>Interculturality and plurilingualism are intrinsically linked and by fostering one, we are necessary encouraging the other. </a:t>
            </a:r>
            <a:r>
              <a:rPr lang="en-GB" sz="1800" dirty="0" err="1">
                <a:solidFill>
                  <a:srgbClr val="002060"/>
                </a:solidFill>
              </a:rPr>
              <a:t>Pluriculturality</a:t>
            </a:r>
            <a:r>
              <a:rPr lang="en-GB" sz="1800" dirty="0">
                <a:solidFill>
                  <a:srgbClr val="002060"/>
                </a:solidFill>
              </a:rPr>
              <a:t> is the ability to participate in different cultures by acquiring several languages. </a:t>
            </a:r>
          </a:p>
          <a:p>
            <a:pPr marL="0" lvl="0" indent="0">
              <a:lnSpc>
                <a:spcPct val="100000"/>
              </a:lnSpc>
              <a:spcBef>
                <a:spcPts val="0"/>
              </a:spcBef>
              <a:spcAft>
                <a:spcPts val="1200"/>
              </a:spcAft>
              <a:buNone/>
              <a:defRPr/>
            </a:pPr>
            <a:endParaRPr lang="en-GB" sz="1800" dirty="0">
              <a:solidFill>
                <a:srgbClr val="002060"/>
              </a:solidFill>
            </a:endParaRPr>
          </a:p>
          <a:p>
            <a:pPr marL="0" lvl="0" indent="0">
              <a:lnSpc>
                <a:spcPct val="100000"/>
              </a:lnSpc>
              <a:spcBef>
                <a:spcPts val="0"/>
              </a:spcBef>
              <a:spcAft>
                <a:spcPts val="1200"/>
              </a:spcAft>
              <a:buNone/>
              <a:defRPr/>
            </a:pPr>
            <a:r>
              <a:rPr lang="en-GB" sz="1800" dirty="0">
                <a:solidFill>
                  <a:srgbClr val="002060"/>
                </a:solidFill>
              </a:rPr>
              <a:t>Intercultural competence involves (1) knowledge (</a:t>
            </a:r>
            <a:r>
              <a:rPr lang="en-GB" sz="1800" i="1" dirty="0">
                <a:solidFill>
                  <a:srgbClr val="002060"/>
                </a:solidFill>
              </a:rPr>
              <a:t>savoir</a:t>
            </a:r>
            <a:r>
              <a:rPr lang="en-GB" sz="1800" dirty="0">
                <a:solidFill>
                  <a:srgbClr val="002060"/>
                </a:solidFill>
              </a:rPr>
              <a:t>), (2) understanding (</a:t>
            </a:r>
            <a:r>
              <a:rPr lang="en-GB" sz="1800" i="1" dirty="0">
                <a:solidFill>
                  <a:srgbClr val="002060"/>
                </a:solidFill>
              </a:rPr>
              <a:t>savoir </a:t>
            </a:r>
            <a:r>
              <a:rPr lang="en-GB" sz="1800" i="1" dirty="0" err="1">
                <a:solidFill>
                  <a:srgbClr val="002060"/>
                </a:solidFill>
              </a:rPr>
              <a:t>comprendre</a:t>
            </a:r>
            <a:r>
              <a:rPr lang="en-GB" sz="1800" dirty="0">
                <a:solidFill>
                  <a:srgbClr val="002060"/>
                </a:solidFill>
              </a:rPr>
              <a:t>), (3) making the strange familiar and the familiar strange (</a:t>
            </a:r>
            <a:r>
              <a:rPr lang="en-GB" sz="1800" i="1" dirty="0">
                <a:solidFill>
                  <a:srgbClr val="002060"/>
                </a:solidFill>
              </a:rPr>
              <a:t>savoir </a:t>
            </a:r>
            <a:r>
              <a:rPr lang="en-GB" sz="1800" i="1" dirty="0" err="1">
                <a:solidFill>
                  <a:srgbClr val="002060"/>
                </a:solidFill>
              </a:rPr>
              <a:t>être</a:t>
            </a:r>
            <a:r>
              <a:rPr lang="en-GB" sz="1800" dirty="0">
                <a:solidFill>
                  <a:srgbClr val="002060"/>
                </a:solidFill>
              </a:rPr>
              <a:t>) and (4) acting accordingly to the new perspective (</a:t>
            </a:r>
            <a:r>
              <a:rPr lang="en-GB" sz="1800" i="1" dirty="0">
                <a:solidFill>
                  <a:srgbClr val="002060"/>
                </a:solidFill>
              </a:rPr>
              <a:t>savoir </a:t>
            </a:r>
            <a:r>
              <a:rPr lang="en-GB" sz="1800" i="1" dirty="0" err="1">
                <a:solidFill>
                  <a:srgbClr val="002060"/>
                </a:solidFill>
              </a:rPr>
              <a:t>s’engager</a:t>
            </a:r>
            <a:r>
              <a:rPr lang="en-GB" sz="1800" dirty="0">
                <a:solidFill>
                  <a:srgbClr val="002060"/>
                </a:solidFill>
              </a:rPr>
              <a:t>). (Byram, </a:t>
            </a:r>
            <a:r>
              <a:rPr lang="en-GB" sz="1800" dirty="0" err="1">
                <a:solidFill>
                  <a:srgbClr val="002060"/>
                </a:solidFill>
              </a:rPr>
              <a:t>Gribkova</a:t>
            </a:r>
            <a:r>
              <a:rPr lang="en-GB" sz="1800" dirty="0">
                <a:solidFill>
                  <a:srgbClr val="002060"/>
                </a:solidFill>
              </a:rPr>
              <a:t> and Starkey, 2002)</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85749"/>
    </mc:Choice>
    <mc:Fallback xmlns="">
      <p:transition spd="slow" advTm="8574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2495019275"/>
              </p:ext>
            </p:extLst>
          </p:nvPr>
        </p:nvGraphicFramePr>
        <p:xfrm>
          <a:off x="490538" y="1989139"/>
          <a:ext cx="7335650"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a 8">
            <a:extLst>
              <a:ext uri="{FF2B5EF4-FFF2-40B4-BE49-F238E27FC236}">
                <a16:creationId xmlns:a16="http://schemas.microsoft.com/office/drawing/2014/main" id="{D3E9B6E6-52C2-4D46-A455-98ADAED3F421}"/>
              </a:ext>
            </a:extLst>
          </p:cNvPr>
          <p:cNvGraphicFramePr/>
          <p:nvPr>
            <p:extLst>
              <p:ext uri="{D42A27DB-BD31-4B8C-83A1-F6EECF244321}">
                <p14:modId xmlns:p14="http://schemas.microsoft.com/office/powerpoint/2010/main" val="490945654"/>
              </p:ext>
            </p:extLst>
          </p:nvPr>
        </p:nvGraphicFramePr>
        <p:xfrm>
          <a:off x="5122929" y="1027906"/>
          <a:ext cx="5794188" cy="45477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141067"/>
    </mc:Choice>
    <mc:Fallback xmlns="">
      <p:transition spd="slow" advTm="14106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2049908884"/>
              </p:ext>
            </p:extLst>
          </p:nvPr>
        </p:nvGraphicFramePr>
        <p:xfrm>
          <a:off x="490654" y="1631668"/>
          <a:ext cx="7335650" cy="27657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9BFEE082-6B95-CE4C-92CF-0D6C723BB77C}"/>
              </a:ext>
            </a:extLst>
          </p:cNvPr>
          <p:cNvSpPr/>
          <p:nvPr/>
        </p:nvSpPr>
        <p:spPr>
          <a:xfrm>
            <a:off x="6465196" y="1679624"/>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Understanding cultural values and differences</a:t>
            </a:r>
          </a:p>
        </p:txBody>
      </p:sp>
      <p:sp>
        <p:nvSpPr>
          <p:cNvPr id="7" name="Rectángulo 6">
            <a:extLst>
              <a:ext uri="{FF2B5EF4-FFF2-40B4-BE49-F238E27FC236}">
                <a16:creationId xmlns:a16="http://schemas.microsoft.com/office/drawing/2014/main" id="{A09E759E-27E9-5A44-88B5-F4C583A15B75}"/>
              </a:ext>
            </a:extLst>
          </p:cNvPr>
          <p:cNvSpPr/>
          <p:nvPr/>
        </p:nvSpPr>
        <p:spPr>
          <a:xfrm>
            <a:off x="6465196" y="2218531"/>
            <a:ext cx="4778060" cy="4499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Avoiding cultural misunderstandings</a:t>
            </a:r>
          </a:p>
        </p:txBody>
      </p:sp>
      <p:sp>
        <p:nvSpPr>
          <p:cNvPr id="8" name="Rectángulo 7">
            <a:extLst>
              <a:ext uri="{FF2B5EF4-FFF2-40B4-BE49-F238E27FC236}">
                <a16:creationId xmlns:a16="http://schemas.microsoft.com/office/drawing/2014/main" id="{932C1295-A522-484C-B0D1-869CF072456A}"/>
              </a:ext>
            </a:extLst>
          </p:cNvPr>
          <p:cNvSpPr/>
          <p:nvPr/>
        </p:nvSpPr>
        <p:spPr>
          <a:xfrm>
            <a:off x="6465195" y="2757440"/>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Dealing with cross-cultural communication</a:t>
            </a:r>
          </a:p>
        </p:txBody>
      </p:sp>
      <p:sp>
        <p:nvSpPr>
          <p:cNvPr id="9" name="Rectángulo 8">
            <a:extLst>
              <a:ext uri="{FF2B5EF4-FFF2-40B4-BE49-F238E27FC236}">
                <a16:creationId xmlns:a16="http://schemas.microsoft.com/office/drawing/2014/main" id="{C49BC9A6-0039-3642-A476-B3B0C654A8E1}"/>
              </a:ext>
            </a:extLst>
          </p:cNvPr>
          <p:cNvSpPr/>
          <p:nvPr/>
        </p:nvSpPr>
        <p:spPr>
          <a:xfrm>
            <a:off x="6465194" y="3286689"/>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Identifying cultural cues</a:t>
            </a:r>
          </a:p>
        </p:txBody>
      </p:sp>
      <p:sp>
        <p:nvSpPr>
          <p:cNvPr id="10" name="Rectángulo 9">
            <a:extLst>
              <a:ext uri="{FF2B5EF4-FFF2-40B4-BE49-F238E27FC236}">
                <a16:creationId xmlns:a16="http://schemas.microsoft.com/office/drawing/2014/main" id="{B6076D44-5616-A942-90BE-B061797C46C9}"/>
              </a:ext>
            </a:extLst>
          </p:cNvPr>
          <p:cNvSpPr/>
          <p:nvPr/>
        </p:nvSpPr>
        <p:spPr>
          <a:xfrm>
            <a:off x="6465193" y="3839424"/>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2"/>
                </a:solidFill>
              </a:rPr>
              <a:t>Understanding how culture influences behaviour</a:t>
            </a:r>
          </a:p>
        </p:txBody>
      </p:sp>
      <p:sp>
        <p:nvSpPr>
          <p:cNvPr id="3" name="Elipse 2">
            <a:extLst>
              <a:ext uri="{FF2B5EF4-FFF2-40B4-BE49-F238E27FC236}">
                <a16:creationId xmlns:a16="http://schemas.microsoft.com/office/drawing/2014/main" id="{DE940222-E451-B741-8EDB-D8B0A1E8F08B}"/>
              </a:ext>
            </a:extLst>
          </p:cNvPr>
          <p:cNvSpPr/>
          <p:nvPr/>
        </p:nvSpPr>
        <p:spPr>
          <a:xfrm>
            <a:off x="3812147" y="1707393"/>
            <a:ext cx="2283853" cy="115909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Sociolinguistic competence</a:t>
            </a:r>
          </a:p>
        </p:txBody>
      </p:sp>
      <p:sp>
        <p:nvSpPr>
          <p:cNvPr id="11" name="Elipse 10">
            <a:extLst>
              <a:ext uri="{FF2B5EF4-FFF2-40B4-BE49-F238E27FC236}">
                <a16:creationId xmlns:a16="http://schemas.microsoft.com/office/drawing/2014/main" id="{BA110171-D4AE-9844-9A03-400B133B1FAC}"/>
              </a:ext>
            </a:extLst>
          </p:cNvPr>
          <p:cNvSpPr/>
          <p:nvPr/>
        </p:nvSpPr>
        <p:spPr>
          <a:xfrm>
            <a:off x="3812146" y="2937261"/>
            <a:ext cx="2283853" cy="115909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Pragmatic competence</a:t>
            </a:r>
          </a:p>
        </p:txBody>
      </p:sp>
      <p:sp>
        <p:nvSpPr>
          <p:cNvPr id="5" name="CuadroTexto 4">
            <a:extLst>
              <a:ext uri="{FF2B5EF4-FFF2-40B4-BE49-F238E27FC236}">
                <a16:creationId xmlns:a16="http://schemas.microsoft.com/office/drawing/2014/main" id="{6749E448-4E23-554A-8EC6-19ED94E32215}"/>
              </a:ext>
            </a:extLst>
          </p:cNvPr>
          <p:cNvSpPr txBox="1"/>
          <p:nvPr/>
        </p:nvSpPr>
        <p:spPr>
          <a:xfrm>
            <a:off x="3215680" y="5171436"/>
            <a:ext cx="6104585" cy="369332"/>
          </a:xfrm>
          <a:prstGeom prst="rect">
            <a:avLst/>
          </a:prstGeom>
          <a:noFill/>
        </p:spPr>
        <p:txBody>
          <a:bodyPr wrap="square" rtlCol="0">
            <a:spAutoFit/>
          </a:bodyPr>
          <a:lstStyle/>
          <a:p>
            <a:pPr algn="just"/>
            <a:r>
              <a:rPr lang="en-GB" dirty="0">
                <a:solidFill>
                  <a:srgbClr val="1F4E79"/>
                </a:solidFill>
              </a:rPr>
              <a:t>FOSTERING OF SOCIAL COHESION</a:t>
            </a:r>
          </a:p>
        </p:txBody>
      </p:sp>
      <p:pic>
        <p:nvPicPr>
          <p:cNvPr id="1026" name="Picture 2" descr="Free photo Chain Human Chain Personal Puzzle Group Series - Max Pixel">
            <a:extLst>
              <a:ext uri="{FF2B5EF4-FFF2-40B4-BE49-F238E27FC236}">
                <a16:creationId xmlns:a16="http://schemas.microsoft.com/office/drawing/2014/main" id="{ACE2CDFE-146F-0C4D-8BAB-1B06A3128FB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89922" y="3865743"/>
            <a:ext cx="3313908" cy="132556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03575324"/>
      </p:ext>
    </p:extLst>
  </p:cSld>
  <p:clrMapOvr>
    <a:masterClrMapping/>
  </p:clrMapOvr>
  <mc:AlternateContent xmlns:mc="http://schemas.openxmlformats.org/markup-compatibility/2006" xmlns:p14="http://schemas.microsoft.com/office/powerpoint/2010/main">
    <mc:Choice Requires="p14">
      <p:transition spd="slow" p14:dur="2000" advTm="86506"/>
    </mc:Choice>
    <mc:Fallback xmlns="">
      <p:transition spd="slow" advTm="865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307864313"/>
              </p:ext>
            </p:extLst>
          </p:nvPr>
        </p:nvGraphicFramePr>
        <p:xfrm>
          <a:off x="0" y="226685"/>
          <a:ext cx="1185041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CuadroTexto 1">
            <a:extLst>
              <a:ext uri="{FF2B5EF4-FFF2-40B4-BE49-F238E27FC236}">
                <a16:creationId xmlns:a16="http://schemas.microsoft.com/office/drawing/2014/main" id="{E575B6A7-194E-41D9-9D44-D4C6D4D2716A}"/>
              </a:ext>
            </a:extLst>
          </p:cNvPr>
          <p:cNvSpPr txBox="1"/>
          <p:nvPr/>
        </p:nvSpPr>
        <p:spPr>
          <a:xfrm>
            <a:off x="1498600" y="5044829"/>
            <a:ext cx="9664700" cy="461665"/>
          </a:xfrm>
          <a:prstGeom prst="rect">
            <a:avLst/>
          </a:prstGeom>
          <a:noFill/>
        </p:spPr>
        <p:txBody>
          <a:bodyPr wrap="square" rtlCol="0">
            <a:spAutoFit/>
          </a:bodyPr>
          <a:lstStyle/>
          <a:p>
            <a:pPr algn="ctr"/>
            <a:r>
              <a:rPr lang="en-US" sz="1200" b="0" i="1" u="none" strike="noStrike" baseline="0" dirty="0">
                <a:solidFill>
                  <a:schemeClr val="accent1">
                    <a:lumMod val="50000"/>
                  </a:schemeClr>
                </a:solidFill>
              </a:rPr>
              <a:t>A1: </a:t>
            </a:r>
            <a:r>
              <a:rPr lang="en-GB" sz="1200" b="0" i="1" u="none" strike="noStrike" baseline="0" dirty="0">
                <a:solidFill>
                  <a:schemeClr val="accent1">
                    <a:lumMod val="50000"/>
                  </a:schemeClr>
                </a:solidFill>
              </a:rPr>
              <a:t>Can recognise differing ways of numbering, measuring distance, telling the time, etc. even though they</a:t>
            </a:r>
          </a:p>
          <a:p>
            <a:pPr algn="ctr"/>
            <a:r>
              <a:rPr lang="en-GB" sz="1200" b="0" i="1" u="none" strike="noStrike" baseline="0" dirty="0">
                <a:solidFill>
                  <a:schemeClr val="accent1">
                    <a:lumMod val="50000"/>
                  </a:schemeClr>
                </a:solidFill>
              </a:rPr>
              <a:t>may have difficulty applying this in even simple everyday transactions of a concrete type</a:t>
            </a:r>
            <a:r>
              <a:rPr lang="en-US" sz="1200" b="0" i="1" u="none" strike="noStrike" baseline="0" dirty="0">
                <a:solidFill>
                  <a:schemeClr val="accent1">
                    <a:lumMod val="50000"/>
                  </a:schemeClr>
                </a:solidFill>
              </a:rPr>
              <a:t>.</a:t>
            </a:r>
            <a:endParaRPr lang="es-ES" sz="1200" i="1" dirty="0">
              <a:solidFill>
                <a:schemeClr val="accent1">
                  <a:lumMod val="50000"/>
                </a:schemeClr>
              </a:solidFill>
            </a:endParaRPr>
          </a:p>
        </p:txBody>
      </p:sp>
      <p:sp>
        <p:nvSpPr>
          <p:cNvPr id="6" name="CuadroTexto 5">
            <a:extLst>
              <a:ext uri="{FF2B5EF4-FFF2-40B4-BE49-F238E27FC236}">
                <a16:creationId xmlns:a16="http://schemas.microsoft.com/office/drawing/2014/main" id="{79EBABF8-15F4-4E72-9CFA-E1C5D07FBC05}"/>
              </a:ext>
            </a:extLst>
          </p:cNvPr>
          <p:cNvSpPr txBox="1"/>
          <p:nvPr/>
        </p:nvSpPr>
        <p:spPr>
          <a:xfrm>
            <a:off x="1092855" y="3713292"/>
            <a:ext cx="9664700" cy="461665"/>
          </a:xfrm>
          <a:prstGeom prst="rect">
            <a:avLst/>
          </a:prstGeom>
          <a:noFill/>
        </p:spPr>
        <p:txBody>
          <a:bodyPr wrap="square" rtlCol="0">
            <a:spAutoFit/>
          </a:bodyPr>
          <a:lstStyle/>
          <a:p>
            <a:pPr algn="ctr"/>
            <a:r>
              <a:rPr lang="en-US" sz="1200" b="0" i="1" u="none" strike="noStrike" baseline="0" dirty="0">
                <a:solidFill>
                  <a:schemeClr val="accent1">
                    <a:lumMod val="50000"/>
                  </a:schemeClr>
                </a:solidFill>
              </a:rPr>
              <a:t>B2</a:t>
            </a:r>
            <a:r>
              <a:rPr lang="en-GB" sz="1200" b="0" i="1" u="none" strike="noStrike" baseline="0" dirty="0">
                <a:solidFill>
                  <a:schemeClr val="accent1">
                    <a:lumMod val="50000"/>
                  </a:schemeClr>
                </a:solidFill>
              </a:rPr>
              <a:t>: Can, in an intercultural encounter, recognise that what one normally takes for granted in a particular</a:t>
            </a:r>
          </a:p>
          <a:p>
            <a:pPr algn="ctr"/>
            <a:r>
              <a:rPr lang="en-GB" sz="1200" b="0" i="1" u="none" strike="noStrike" baseline="0" dirty="0">
                <a:solidFill>
                  <a:schemeClr val="accent1">
                    <a:lumMod val="50000"/>
                  </a:schemeClr>
                </a:solidFill>
              </a:rPr>
              <a:t>situation is not necessarily shared by others, and can react and express themselves appropriately.</a:t>
            </a:r>
            <a:endParaRPr lang="en-GB" sz="1200" i="1" dirty="0">
              <a:solidFill>
                <a:schemeClr val="accent1">
                  <a:lumMod val="50000"/>
                </a:schemeClr>
              </a:solidFill>
            </a:endParaRPr>
          </a:p>
        </p:txBody>
      </p:sp>
      <p:sp>
        <p:nvSpPr>
          <p:cNvPr id="7" name="CuadroTexto 6">
            <a:extLst>
              <a:ext uri="{FF2B5EF4-FFF2-40B4-BE49-F238E27FC236}">
                <a16:creationId xmlns:a16="http://schemas.microsoft.com/office/drawing/2014/main" id="{4815C12E-F04C-4AC6-800E-D9197DB7F132}"/>
              </a:ext>
            </a:extLst>
          </p:cNvPr>
          <p:cNvSpPr txBox="1"/>
          <p:nvPr/>
        </p:nvSpPr>
        <p:spPr>
          <a:xfrm>
            <a:off x="1765627" y="1962757"/>
            <a:ext cx="8660745" cy="461665"/>
          </a:xfrm>
          <a:prstGeom prst="rect">
            <a:avLst/>
          </a:prstGeom>
          <a:noFill/>
        </p:spPr>
        <p:txBody>
          <a:bodyPr wrap="square" rtlCol="0">
            <a:spAutoFit/>
          </a:bodyPr>
          <a:lstStyle/>
          <a:p>
            <a:pPr algn="ctr"/>
            <a:r>
              <a:rPr lang="en-US" sz="1200" b="0" i="1" u="none" strike="noStrike" baseline="0" dirty="0">
                <a:solidFill>
                  <a:schemeClr val="accent1">
                    <a:lumMod val="50000"/>
                  </a:schemeClr>
                </a:solidFill>
              </a:rPr>
              <a:t>C1: Can identify differences in sociolinguistic/-pragmatic conventions, critically reflect on them and adjust their</a:t>
            </a:r>
          </a:p>
          <a:p>
            <a:pPr algn="ctr"/>
            <a:r>
              <a:rPr lang="en-US" sz="1200" b="0" i="1" u="none" strike="noStrike" baseline="0" dirty="0">
                <a:solidFill>
                  <a:schemeClr val="accent1">
                    <a:lumMod val="50000"/>
                  </a:schemeClr>
                </a:solidFill>
              </a:rPr>
              <a:t>communication accordingly.</a:t>
            </a:r>
            <a:endParaRPr lang="es-ES" sz="1200" i="1" dirty="0">
              <a:solidFill>
                <a:schemeClr val="accent1">
                  <a:lumMod val="50000"/>
                </a:schemeClr>
              </a:solidFill>
            </a:endParaRP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27050"/>
    </mc:Choice>
    <mc:Fallback xmlns="">
      <p:transition spd="slow" advTm="1270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10B65-6822-A84A-B3E4-0F525C13D36D}"/>
              </a:ext>
            </a:extLst>
          </p:cNvPr>
          <p:cNvSpPr>
            <a:spLocks noGrp="1"/>
          </p:cNvSpPr>
          <p:nvPr>
            <p:ph type="title"/>
          </p:nvPr>
        </p:nvSpPr>
        <p:spPr/>
        <p:txBody>
          <a:bodyPr>
            <a:normAutofit/>
          </a:bodyPr>
          <a:lstStyle/>
          <a:p>
            <a:r>
              <a:rPr lang="en-GB" sz="2500" b="1">
                <a:solidFill>
                  <a:srgbClr val="002060"/>
                </a:solidFill>
              </a:rPr>
              <a:t>Encouraging intercultural competence</a:t>
            </a:r>
            <a:endParaRPr lang="en-GB" sz="2500"/>
          </a:p>
        </p:txBody>
      </p:sp>
      <p:sp>
        <p:nvSpPr>
          <p:cNvPr id="3" name="Marcador de contenido 2">
            <a:extLst>
              <a:ext uri="{FF2B5EF4-FFF2-40B4-BE49-F238E27FC236}">
                <a16:creationId xmlns:a16="http://schemas.microsoft.com/office/drawing/2014/main" id="{56CE6C4E-A516-A74D-BF4F-5172778F3752}"/>
              </a:ext>
            </a:extLst>
          </p:cNvPr>
          <p:cNvSpPr>
            <a:spLocks noGrp="1"/>
          </p:cNvSpPr>
          <p:nvPr>
            <p:ph sz="quarter" idx="10"/>
          </p:nvPr>
        </p:nvSpPr>
        <p:spPr>
          <a:xfrm>
            <a:off x="490654" y="4587774"/>
            <a:ext cx="10185932" cy="1887403"/>
          </a:xfrm>
        </p:spPr>
        <p:txBody>
          <a:bodyPr>
            <a:normAutofit/>
          </a:bodyPr>
          <a:lstStyle/>
          <a:p>
            <a:pPr marL="0" lvl="0" indent="0">
              <a:lnSpc>
                <a:spcPct val="100000"/>
              </a:lnSpc>
              <a:spcBef>
                <a:spcPts val="0"/>
              </a:spcBef>
              <a:buNone/>
            </a:pPr>
            <a:r>
              <a:rPr lang="en-GB" sz="1800" dirty="0">
                <a:solidFill>
                  <a:srgbClr val="1F4E79"/>
                </a:solidFill>
              </a:rPr>
              <a:t>Encouraging intercultural competence involves working with the learners on three pillars: their attitudes, their knowledge and understanding, and their skills. (Barret et al., 2014).</a:t>
            </a:r>
          </a:p>
        </p:txBody>
      </p:sp>
      <p:sp>
        <p:nvSpPr>
          <p:cNvPr id="4" name="Rectángulo redondeado 3">
            <a:extLst>
              <a:ext uri="{FF2B5EF4-FFF2-40B4-BE49-F238E27FC236}">
                <a16:creationId xmlns:a16="http://schemas.microsoft.com/office/drawing/2014/main" id="{88EC42D2-E443-D446-AAE5-79AAE5756159}"/>
              </a:ext>
            </a:extLst>
          </p:cNvPr>
          <p:cNvSpPr/>
          <p:nvPr/>
        </p:nvSpPr>
        <p:spPr>
          <a:xfrm>
            <a:off x="490654" y="1639223"/>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rgbClr val="1F4E79"/>
                </a:solidFill>
              </a:rPr>
              <a:t>“[…] the </a:t>
            </a:r>
            <a:r>
              <a:rPr lang="en-GB" b="1" dirty="0">
                <a:solidFill>
                  <a:srgbClr val="1F4E79"/>
                </a:solidFill>
              </a:rPr>
              <a:t>‘intercultural dimension’</a:t>
            </a:r>
            <a:r>
              <a:rPr lang="en-GB" dirty="0">
                <a:solidFill>
                  <a:srgbClr val="1F4E79"/>
                </a:solidFill>
              </a:rPr>
              <a:t> in language teaching aims to develop learners as </a:t>
            </a:r>
            <a:r>
              <a:rPr lang="en-GB" b="1" dirty="0">
                <a:solidFill>
                  <a:srgbClr val="1F4E79"/>
                </a:solidFill>
              </a:rPr>
              <a:t>intercultural speakers </a:t>
            </a:r>
            <a:r>
              <a:rPr lang="en-GB" dirty="0">
                <a:solidFill>
                  <a:srgbClr val="1F4E79"/>
                </a:solidFill>
              </a:rPr>
              <a:t>or </a:t>
            </a:r>
            <a:r>
              <a:rPr lang="en-GB" b="1" dirty="0">
                <a:solidFill>
                  <a:srgbClr val="1F4E79"/>
                </a:solidFill>
              </a:rPr>
              <a:t>mediators</a:t>
            </a:r>
            <a:r>
              <a:rPr lang="en-GB" dirty="0">
                <a:solidFill>
                  <a:srgbClr val="1F4E79"/>
                </a:solidFill>
              </a:rPr>
              <a:t> who are able to engage with complexity and multiple identities and to avoid the stereotyping which accompanies perceiving someone through a single identity.” (Byram et al., 2002: 9)</a:t>
            </a:r>
          </a:p>
        </p:txBody>
      </p:sp>
      <p:sp>
        <p:nvSpPr>
          <p:cNvPr id="6" name="Rectángulo 5">
            <a:extLst>
              <a:ext uri="{FF2B5EF4-FFF2-40B4-BE49-F238E27FC236}">
                <a16:creationId xmlns:a16="http://schemas.microsoft.com/office/drawing/2014/main" id="{D29445C2-7E86-7A4D-981E-852983B0543A}"/>
              </a:ext>
            </a:extLst>
          </p:cNvPr>
          <p:cNvSpPr/>
          <p:nvPr/>
        </p:nvSpPr>
        <p:spPr>
          <a:xfrm>
            <a:off x="490654" y="3353732"/>
            <a:ext cx="11210692" cy="923330"/>
          </a:xfrm>
          <a:prstGeom prst="rect">
            <a:avLst/>
          </a:prstGeom>
        </p:spPr>
        <p:txBody>
          <a:bodyPr wrap="square">
            <a:spAutoFit/>
          </a:bodyPr>
          <a:lstStyle/>
          <a:p>
            <a:r>
              <a:rPr lang="en-GB" b="1">
                <a:solidFill>
                  <a:srgbClr val="1F4E79"/>
                </a:solidFill>
              </a:rPr>
              <a:t>Language competence </a:t>
            </a:r>
            <a:r>
              <a:rPr lang="en-GB">
                <a:solidFill>
                  <a:srgbClr val="1F4E79"/>
                </a:solidFill>
              </a:rPr>
              <a:t>includes linguistic, sociolinguistic and pragmatic knowledge, as well as skills and existential competences. </a:t>
            </a:r>
            <a:r>
              <a:rPr lang="en-GB" b="1">
                <a:solidFill>
                  <a:srgbClr val="1F4E79"/>
                </a:solidFill>
              </a:rPr>
              <a:t>Cultural competence </a:t>
            </a:r>
            <a:r>
              <a:rPr lang="en-GB">
                <a:solidFill>
                  <a:srgbClr val="1F4E79"/>
                </a:solidFill>
              </a:rPr>
              <a:t>refers to these skills but to those relevant to specific social groups who speak a given language and their cultures. </a:t>
            </a:r>
          </a:p>
        </p:txBody>
      </p:sp>
    </p:spTree>
    <p:extLst>
      <p:ext uri="{BB962C8B-B14F-4D97-AF65-F5344CB8AC3E}">
        <p14:creationId xmlns:p14="http://schemas.microsoft.com/office/powerpoint/2010/main" val="471644069"/>
      </p:ext>
    </p:extLst>
  </p:cSld>
  <p:clrMapOvr>
    <a:masterClrMapping/>
  </p:clrMapOvr>
  <mc:AlternateContent xmlns:mc="http://schemas.openxmlformats.org/markup-compatibility/2006" xmlns:p14="http://schemas.microsoft.com/office/powerpoint/2010/main">
    <mc:Choice Requires="p14">
      <p:transition spd="slow" p14:dur="2000" advTm="148384"/>
    </mc:Choice>
    <mc:Fallback xmlns="">
      <p:transition spd="slow" advTm="14838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a:solidFill>
                  <a:schemeClr val="accent5">
                    <a:lumMod val="50000"/>
                  </a:schemeClr>
                </a:solidFill>
                <a:sym typeface="Walter Turncoat"/>
              </a:rPr>
              <a:t>If you want to know more …</a:t>
            </a:r>
            <a:br>
              <a:rPr lang="en-GB" sz="2900" b="1" noProof="0">
                <a:solidFill>
                  <a:schemeClr val="accent5">
                    <a:lumMod val="50000"/>
                  </a:schemeClr>
                </a:solidFill>
                <a:sym typeface="Walter Turncoat"/>
              </a:rPr>
            </a:br>
            <a:endParaRPr lang="en-GB" sz="2900" b="1" noProof="0">
              <a:solidFill>
                <a:schemeClr val="accent5">
                  <a:lumMod val="50000"/>
                </a:schemeClr>
              </a:solidFill>
            </a:endParaRPr>
          </a:p>
        </p:txBody>
      </p:sp>
      <p:sp>
        <p:nvSpPr>
          <p:cNvPr id="5" name="Marcador de contenido 4"/>
          <p:cNvSpPr>
            <a:spLocks noGrp="1"/>
          </p:cNvSpPr>
          <p:nvPr>
            <p:ph sz="quarter" idx="10"/>
          </p:nvPr>
        </p:nvSpPr>
        <p:spPr>
          <a:xfrm>
            <a:off x="482484" y="1110344"/>
            <a:ext cx="11218862" cy="4661806"/>
          </a:xfrm>
        </p:spPr>
        <p:txBody>
          <a:bodyPr>
            <a:normAutofit fontScale="85000" lnSpcReduction="10000"/>
          </a:bodyPr>
          <a:lstStyle/>
          <a:p>
            <a:pPr marL="0" indent="0">
              <a:buNone/>
            </a:pPr>
            <a:endParaRPr lang="en-GB" sz="1800" dirty="0">
              <a:solidFill>
                <a:srgbClr val="1F4E79"/>
              </a:solidFill>
            </a:endParaRPr>
          </a:p>
          <a:p>
            <a:pPr marL="0" indent="0">
              <a:buNone/>
            </a:pPr>
            <a:r>
              <a:rPr lang="en-GB" sz="1900" dirty="0">
                <a:solidFill>
                  <a:srgbClr val="1F4E79"/>
                </a:solidFill>
              </a:rPr>
              <a:t>Barrett, M. D., Huber, J., &amp; Reynolds, C. (2014). </a:t>
            </a:r>
            <a:r>
              <a:rPr lang="en-GB" sz="1900" i="1" dirty="0">
                <a:solidFill>
                  <a:srgbClr val="1F4E79"/>
                </a:solidFill>
              </a:rPr>
              <a:t>Developing intercultural competence through education</a:t>
            </a:r>
            <a:r>
              <a:rPr lang="en-GB" sz="1900" dirty="0">
                <a:solidFill>
                  <a:srgbClr val="1F4E79"/>
                </a:solidFill>
              </a:rPr>
              <a:t>. Strasbourg: Council of Europe Publishing.</a:t>
            </a:r>
          </a:p>
          <a:p>
            <a:pPr marL="0" indent="0">
              <a:buNone/>
            </a:pPr>
            <a:r>
              <a:rPr lang="en-GB" sz="1900" dirty="0" err="1">
                <a:solidFill>
                  <a:srgbClr val="1F4E79"/>
                </a:solidFill>
              </a:rPr>
              <a:t>Beacco</a:t>
            </a:r>
            <a:r>
              <a:rPr lang="en-GB" sz="1900" dirty="0">
                <a:solidFill>
                  <a:srgbClr val="1F4E79"/>
                </a:solidFill>
              </a:rPr>
              <a:t>, J., Byram, M., Cavalli, M., </a:t>
            </a:r>
            <a:r>
              <a:rPr lang="en-GB" sz="1900" dirty="0" err="1">
                <a:solidFill>
                  <a:srgbClr val="1F4E79"/>
                </a:solidFill>
              </a:rPr>
              <a:t>Coste</a:t>
            </a:r>
            <a:r>
              <a:rPr lang="en-GB" sz="1900" dirty="0">
                <a:solidFill>
                  <a:srgbClr val="1F4E79"/>
                </a:solidFill>
              </a:rPr>
              <a:t>, D., </a:t>
            </a:r>
            <a:r>
              <a:rPr lang="en-GB" sz="1900" dirty="0" err="1">
                <a:solidFill>
                  <a:srgbClr val="1F4E79"/>
                </a:solidFill>
              </a:rPr>
              <a:t>Cuenat</a:t>
            </a:r>
            <a:r>
              <a:rPr lang="en-GB" sz="1900" dirty="0">
                <a:solidFill>
                  <a:srgbClr val="1F4E79"/>
                </a:solidFill>
              </a:rPr>
              <a:t>, M. E., </a:t>
            </a:r>
            <a:r>
              <a:rPr lang="en-GB" sz="1900" dirty="0" err="1">
                <a:solidFill>
                  <a:srgbClr val="1F4E79"/>
                </a:solidFill>
              </a:rPr>
              <a:t>Goullier</a:t>
            </a:r>
            <a:r>
              <a:rPr lang="en-GB" sz="1900" dirty="0">
                <a:solidFill>
                  <a:srgbClr val="1F4E79"/>
                </a:solidFill>
              </a:rPr>
              <a:t>, F., &amp; </a:t>
            </a:r>
            <a:r>
              <a:rPr lang="en-GB" sz="1900" dirty="0" err="1">
                <a:solidFill>
                  <a:srgbClr val="1F4E79"/>
                </a:solidFill>
              </a:rPr>
              <a:t>Panthier</a:t>
            </a:r>
            <a:r>
              <a:rPr lang="en-GB" sz="1900" dirty="0">
                <a:solidFill>
                  <a:srgbClr val="1F4E79"/>
                </a:solidFill>
              </a:rPr>
              <a:t>, J. (2016). </a:t>
            </a:r>
            <a:r>
              <a:rPr lang="en-GB" sz="1900" i="1" dirty="0">
                <a:solidFill>
                  <a:srgbClr val="1F4E79"/>
                </a:solidFill>
              </a:rPr>
              <a:t>Guide for the development and implementation of curricula for plurilingual and intercultural education</a:t>
            </a:r>
            <a:r>
              <a:rPr lang="en-GB" sz="1900" dirty="0">
                <a:solidFill>
                  <a:srgbClr val="1F4E79"/>
                </a:solidFill>
              </a:rPr>
              <a:t>. Strasbourg: Council of Europe. Language Policy Division.</a:t>
            </a:r>
          </a:p>
          <a:p>
            <a:pPr marL="0" indent="0">
              <a:buNone/>
            </a:pPr>
            <a:r>
              <a:rPr lang="en-GB" sz="1900" dirty="0">
                <a:solidFill>
                  <a:srgbClr val="1F4E79"/>
                </a:solidFill>
              </a:rPr>
              <a:t>Byram, M., </a:t>
            </a:r>
            <a:r>
              <a:rPr lang="en-GB" sz="1900" dirty="0" err="1">
                <a:solidFill>
                  <a:srgbClr val="1F4E79"/>
                </a:solidFill>
              </a:rPr>
              <a:t>Gribkova</a:t>
            </a:r>
            <a:r>
              <a:rPr lang="en-GB" sz="1900" dirty="0">
                <a:solidFill>
                  <a:srgbClr val="1F4E79"/>
                </a:solidFill>
              </a:rPr>
              <a:t>, B. and Starkey, H. (2002). </a:t>
            </a:r>
            <a:r>
              <a:rPr lang="en-GB" sz="1900" i="1" dirty="0">
                <a:solidFill>
                  <a:srgbClr val="1F4E79"/>
                </a:solidFill>
              </a:rPr>
              <a:t>Developing the Intercultural Dimension in Language Teaching: A practical introduction for teachers</a:t>
            </a:r>
            <a:r>
              <a:rPr lang="en-GB" sz="1900" dirty="0">
                <a:solidFill>
                  <a:srgbClr val="1F4E79"/>
                </a:solidFill>
              </a:rPr>
              <a:t>. Strasbourg: Council of Europe.</a:t>
            </a:r>
          </a:p>
          <a:p>
            <a:pPr marL="0" indent="0">
              <a:buNone/>
            </a:pPr>
            <a:r>
              <a:rPr lang="en-GB" sz="1900" dirty="0">
                <a:solidFill>
                  <a:srgbClr val="1F4E79"/>
                </a:solidFill>
              </a:rPr>
              <a:t>Cavalli, M., </a:t>
            </a:r>
            <a:r>
              <a:rPr lang="en-GB" sz="1900" dirty="0" err="1">
                <a:solidFill>
                  <a:srgbClr val="1F4E79"/>
                </a:solidFill>
              </a:rPr>
              <a:t>Coste</a:t>
            </a:r>
            <a:r>
              <a:rPr lang="en-GB" sz="1900" dirty="0">
                <a:solidFill>
                  <a:srgbClr val="1F4E79"/>
                </a:solidFill>
              </a:rPr>
              <a:t>, D., </a:t>
            </a:r>
            <a:r>
              <a:rPr lang="en-GB" sz="1900" dirty="0" err="1">
                <a:solidFill>
                  <a:srgbClr val="1F4E79"/>
                </a:solidFill>
              </a:rPr>
              <a:t>Crişan</a:t>
            </a:r>
            <a:r>
              <a:rPr lang="en-GB" sz="1900" dirty="0">
                <a:solidFill>
                  <a:srgbClr val="1F4E79"/>
                </a:solidFill>
              </a:rPr>
              <a:t>, A., &amp; van de Ven, P. H. (2009). </a:t>
            </a:r>
            <a:r>
              <a:rPr lang="en-GB" sz="1900" i="1" dirty="0">
                <a:solidFill>
                  <a:srgbClr val="1F4E79"/>
                </a:solidFill>
              </a:rPr>
              <a:t>Plurilingual and intercultural education as a project. Languages in Education</a:t>
            </a:r>
            <a:r>
              <a:rPr lang="en-GB" sz="1900" dirty="0">
                <a:solidFill>
                  <a:srgbClr val="1F4E79"/>
                </a:solidFill>
              </a:rPr>
              <a:t>. Strasbourg: Council of Europe.</a:t>
            </a:r>
          </a:p>
          <a:p>
            <a:pPr marL="0" indent="0">
              <a:buNone/>
            </a:pPr>
            <a:r>
              <a:rPr lang="en-GB" sz="1900" dirty="0">
                <a:solidFill>
                  <a:srgbClr val="1F4E79"/>
                </a:solidFill>
              </a:rPr>
              <a:t>Council of Europe (2001). </a:t>
            </a:r>
            <a:r>
              <a:rPr lang="en-GB" sz="1900" i="1" dirty="0">
                <a:solidFill>
                  <a:srgbClr val="1F4E79"/>
                </a:solidFill>
              </a:rPr>
              <a:t>Common European Framework of Reference for Languages: Learning, Teaching, Assessment</a:t>
            </a:r>
            <a:r>
              <a:rPr lang="en-GB" sz="1900" dirty="0">
                <a:solidFill>
                  <a:srgbClr val="1F4E79"/>
                </a:solidFill>
              </a:rPr>
              <a:t>. Cambridge: Cambridge University Press.</a:t>
            </a:r>
          </a:p>
          <a:p>
            <a:pPr marL="0" indent="0">
              <a:buNone/>
            </a:pPr>
            <a:r>
              <a:rPr lang="en-GB" sz="1900" dirty="0">
                <a:solidFill>
                  <a:srgbClr val="1F4E79"/>
                </a:solidFill>
              </a:rPr>
              <a:t>Council of Europe (2011). </a:t>
            </a:r>
            <a:r>
              <a:rPr lang="en-GB" sz="1900" i="1" dirty="0">
                <a:solidFill>
                  <a:srgbClr val="1F4E79"/>
                </a:solidFill>
              </a:rPr>
              <a:t>European Language Portfolio: Principles and Guidelines</a:t>
            </a:r>
            <a:r>
              <a:rPr lang="en-GB" sz="1900" dirty="0">
                <a:solidFill>
                  <a:srgbClr val="1F4E79"/>
                </a:solidFill>
              </a:rPr>
              <a:t>. Strasbourg: Council of Europe. (Available at </a:t>
            </a:r>
            <a:r>
              <a:rPr lang="en-GB" sz="1900" dirty="0">
                <a:solidFill>
                  <a:srgbClr val="1F4E79"/>
                </a:solidFill>
                <a:hlinkClick r:id="rId3"/>
              </a:rPr>
              <a:t>www.coe.int/portfolio</a:t>
            </a:r>
            <a:r>
              <a:rPr lang="en-GB" sz="1900" dirty="0">
                <a:solidFill>
                  <a:srgbClr val="1F4E79"/>
                </a:solidFill>
              </a:rPr>
              <a:t>) </a:t>
            </a:r>
          </a:p>
          <a:p>
            <a:pPr marL="0" indent="0">
              <a:buNone/>
            </a:pPr>
            <a:r>
              <a:rPr lang="en-US" sz="1900" dirty="0">
                <a:solidFill>
                  <a:srgbClr val="1F4E79"/>
                </a:solidFill>
              </a:rPr>
              <a:t>Council of Europe (2020). </a:t>
            </a:r>
            <a:r>
              <a:rPr lang="en-US" sz="1900" i="1" dirty="0">
                <a:solidFill>
                  <a:srgbClr val="1F4E79"/>
                </a:solidFill>
              </a:rPr>
              <a:t>Common European Framework of Reference for Languages: Learning, Teaching, Assessment. Companion volume</a:t>
            </a:r>
            <a:r>
              <a:rPr lang="en-US" sz="1900" dirty="0">
                <a:solidFill>
                  <a:srgbClr val="1F4E79"/>
                </a:solidFill>
              </a:rPr>
              <a:t>. Strasbourg: Council of Europe.</a:t>
            </a:r>
            <a:endParaRPr lang="en-GB" sz="1900" dirty="0">
              <a:solidFill>
                <a:srgbClr val="1F4E79"/>
              </a:solidFill>
            </a:endParaRPr>
          </a:p>
          <a:p>
            <a:pPr marL="0" indent="0">
              <a:buNone/>
            </a:pPr>
            <a:r>
              <a:rPr lang="en-GB" sz="1900" dirty="0">
                <a:solidFill>
                  <a:srgbClr val="1F4E79"/>
                </a:solidFill>
              </a:rPr>
              <a:t>Fleming, M., </a:t>
            </a:r>
            <a:r>
              <a:rPr lang="en-GB" sz="1900">
                <a:solidFill>
                  <a:srgbClr val="1F4E79"/>
                </a:solidFill>
              </a:rPr>
              <a:t>and Little</a:t>
            </a:r>
            <a:r>
              <a:rPr lang="en-GB" sz="1900" dirty="0">
                <a:solidFill>
                  <a:srgbClr val="1F4E79"/>
                </a:solidFill>
              </a:rPr>
              <a:t>, D. (2010). </a:t>
            </a:r>
            <a:r>
              <a:rPr lang="en-GB" sz="1900" i="1" dirty="0">
                <a:solidFill>
                  <a:srgbClr val="1F4E79"/>
                </a:solidFill>
              </a:rPr>
              <a:t>Languages in and for Education: a role for portfolio approaches? </a:t>
            </a:r>
            <a:r>
              <a:rPr lang="en-GB" sz="1900" dirty="0">
                <a:solidFill>
                  <a:srgbClr val="1F4E79"/>
                </a:solidFill>
              </a:rPr>
              <a:t>Strasbourg: Council of Europe. (Available at </a:t>
            </a:r>
            <a:r>
              <a:rPr lang="en-GB" sz="1900" dirty="0">
                <a:solidFill>
                  <a:srgbClr val="1F4E79"/>
                </a:solidFill>
                <a:hlinkClick r:id="rId4"/>
              </a:rPr>
              <a:t>www.coe.int/lang</a:t>
            </a:r>
            <a:r>
              <a:rPr lang="en-GB" sz="1900" dirty="0">
                <a:solidFill>
                  <a:srgbClr val="1F4E79"/>
                </a:solidFill>
              </a:rPr>
              <a:t> → NEWS → INTERGOVERNMENTAL FORUM → PROGRAMME AND DOCUMENTS) </a:t>
            </a:r>
            <a:endParaRPr lang="es-ES" sz="1900" dirty="0">
              <a:solidFill>
                <a:srgbClr val="1F4E79"/>
              </a:solidFill>
            </a:endParaRPr>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31104"/>
    </mc:Choice>
    <mc:Fallback xmlns="">
      <p:transition spd="slow" advTm="31104"/>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3.8|8.7|7.8|13.5|6.5"/>
</p:tagLst>
</file>

<file path=ppt/tags/tag2.xml><?xml version="1.0" encoding="utf-8"?>
<p:tagLst xmlns:a="http://schemas.openxmlformats.org/drawingml/2006/main" xmlns:r="http://schemas.openxmlformats.org/officeDocument/2006/relationships" xmlns:p="http://schemas.openxmlformats.org/presentationml/2006/main">
  <p:tag name="TIMING" val="|23.9|47.8|36.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957</Words>
  <Application>Microsoft Office PowerPoint</Application>
  <PresentationFormat>Breitbild</PresentationFormat>
  <Paragraphs>66</Paragraphs>
  <Slides>8</Slides>
  <Notes>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 Theme</vt:lpstr>
      <vt:lpstr>Pluricultural aspects in the Companion Volume to the Common European Framework of Reference for Languages: building on pluricultural repertoire</vt:lpstr>
      <vt:lpstr>Building on pluricultural repertoire: the construct of pluricultural competence</vt:lpstr>
      <vt:lpstr>Building on pluricultural repertoire: the construct of pluricultural competence</vt:lpstr>
      <vt:lpstr>PowerPoint-Präsentation</vt:lpstr>
      <vt:lpstr>PowerPoint-Präsentation</vt:lpstr>
      <vt:lpstr>PowerPoint-Präsentation</vt:lpstr>
      <vt:lpstr>Encouraging intercultural competence</vt:lpstr>
      <vt:lpstr>If you want to know more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Johann Fischer</cp:lastModifiedBy>
  <cp:revision>161</cp:revision>
  <dcterms:created xsi:type="dcterms:W3CDTF">2020-01-08T10:10:35Z</dcterms:created>
  <dcterms:modified xsi:type="dcterms:W3CDTF">2024-07-10T15:22:18Z</dcterms:modified>
</cp:coreProperties>
</file>